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4" r:id="rId2"/>
    <p:sldId id="552" r:id="rId3"/>
    <p:sldId id="554" r:id="rId4"/>
    <p:sldId id="559" r:id="rId5"/>
    <p:sldId id="560" r:id="rId6"/>
    <p:sldId id="561" r:id="rId7"/>
    <p:sldId id="557" r:id="rId8"/>
    <p:sldId id="558" r:id="rId9"/>
    <p:sldId id="550" r:id="rId10"/>
    <p:sldId id="257" r:id="rId11"/>
    <p:sldId id="281" r:id="rId12"/>
    <p:sldId id="258" r:id="rId13"/>
    <p:sldId id="266" r:id="rId14"/>
    <p:sldId id="285" r:id="rId15"/>
    <p:sldId id="286" r:id="rId16"/>
    <p:sldId id="548" r:id="rId17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40" autoAdjust="0"/>
    <p:restoredTop sz="94641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4FB8B-8264-4DC2-88C5-33B5F813A950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302B5-C791-4278-9593-1B90A6762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20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302B5-C791-4278-9593-1B90A676227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71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72008" y="5776887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539552" y="4525380"/>
            <a:ext cx="7848872" cy="119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MISURA 6.1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AIUTO ALL’AVVIAMENTO PER L’INSEDIAMENTO DI GIOVANI AGRICOLTORI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FERMO 30.11.2020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4280"/>
            <a:ext cx="9144000" cy="44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9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025006" y="1280195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i="1" dirty="0"/>
              <a:t>Perché un pacchetto giovani</a:t>
            </a:r>
            <a:endParaRPr lang="it-IT" sz="3600" dirty="0"/>
          </a:p>
        </p:txBody>
      </p:sp>
      <p:sp>
        <p:nvSpPr>
          <p:cNvPr id="10" name="Rettangolo 9"/>
          <p:cNvSpPr/>
          <p:nvPr/>
        </p:nvSpPr>
        <p:spPr>
          <a:xfrm>
            <a:off x="323528" y="1700808"/>
            <a:ext cx="85689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it-IT" sz="2400" dirty="0"/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it-IT" sz="2400" dirty="0"/>
              <a:t>Per favorire il ricambio generazionale nel settore agricolo marchigiano attraverso l’insediamento di giovani  agricoltori;</a:t>
            </a: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it-IT" sz="2400" dirty="0"/>
              <a:t>Per  migliorare la competitività delle imprese, grazie alla maggiore dinamicità e propensione agli investimenti dei giovani imprenditori;</a:t>
            </a: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it-IT" sz="2400" dirty="0"/>
              <a:t>Per la comprovata scarsa efficacia della singola misura specifica e la necessità di affrontare il problema con interventi integrati;</a:t>
            </a: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it-IT" sz="2400" dirty="0"/>
              <a:t>Per realizzare una forte  semplificazione amministrativa.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it-IT" sz="2200" dirty="0"/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15D6D555-88CC-4176-B782-60956482E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874090EC-166A-467C-A983-20E0C1E74DCE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FERMO</a:t>
            </a:r>
          </a:p>
          <a:p>
            <a:r>
              <a:rPr lang="it-IT" b="1" dirty="0">
                <a:latin typeface="+mj-lt"/>
              </a:rPr>
              <a:t>30 NOVEMBRE 2020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225733C9-0695-4BB0-94F2-6012E0FC4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997497" y="138682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i="1" dirty="0"/>
              <a:t>Opportunità del pacchetto giovani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22879" y="2270387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it-IT" sz="2800" dirty="0"/>
              <a:t>L’insediamento viene sostenuto mediante:</a:t>
            </a: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it-IT" sz="2800" dirty="0"/>
              <a:t>un aiuto all’avviamento (M 6.1);</a:t>
            </a: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it-IT" sz="2800" dirty="0"/>
              <a:t>l’opportunità di accedere contestualmente a misure che supportano sia l’acquisizione delle necessarie competenze professionali (M.1.1, M.2.1) che la realizzazione degli investimenti strutturali in azienda (M. 4.1, M. 6.4A).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6261C957-0DA2-4763-9B19-65973E40D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DB87E6E5-0C54-4C11-8007-0B6451172669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FERMO</a:t>
            </a:r>
          </a:p>
          <a:p>
            <a:r>
              <a:rPr lang="it-IT" b="1" dirty="0">
                <a:latin typeface="+mj-lt"/>
              </a:rPr>
              <a:t>30 NOVEMBRE 2020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A56D5732-42E3-4E73-BC8C-665161E91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27584" y="1124744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i="1" dirty="0"/>
              <a:t>Misure incluse nel pacchetto giovani </a:t>
            </a:r>
            <a:r>
              <a:rPr lang="it-IT" sz="3200" b="1" i="1" dirty="0"/>
              <a:t> </a:t>
            </a:r>
            <a:endParaRPr lang="it-IT" sz="3200" dirty="0"/>
          </a:p>
        </p:txBody>
      </p:sp>
      <p:graphicFrame>
        <p:nvGraphicFramePr>
          <p:cNvPr id="10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501136"/>
              </p:ext>
            </p:extLst>
          </p:nvPr>
        </p:nvGraphicFramePr>
        <p:xfrm>
          <a:off x="251520" y="1762391"/>
          <a:ext cx="8640960" cy="4099511"/>
        </p:xfrm>
        <a:graphic>
          <a:graphicData uri="http://schemas.openxmlformats.org/drawingml/2006/table">
            <a:tbl>
              <a:tblPr/>
              <a:tblGrid>
                <a:gridCol w="472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69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Misura/azioni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Azioni attivabili nel progetto di sviluppo aziendale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9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6.1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Premio in conto capitale fino a 60.000 Euro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60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1.1. 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Formazione professionale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9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2.1. 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Servizi di consulenza aziendale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857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4.1.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Sostegno a investimenti nelle aziende agricole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53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6.4 A 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Azione 1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Sviluppo di attività non agricole nel settore dell’agriturismo (ristorazione – ospitalità – maneggio – fattoria didattica)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953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6.4 A 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Azione 2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Sviluppo di attività non agricole nel settore dei servizi sociali (</a:t>
                      </a:r>
                      <a:r>
                        <a:rPr kumimoji="0" lang="it-IT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agrinido</a:t>
                      </a: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– longevità attiva)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62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6.4 A 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Azione 4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Sviluppo di attività non agricole nel settore della trasformazione di prodotti Allegato I del trattato solo come input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5ECF0C8-3A0B-4720-9C5A-4028C5CF0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716461E7-19BE-46D9-8C0F-73E3EF499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8E4A4653-8CC9-4D8B-AB61-749694D2C0EC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FERMO</a:t>
            </a:r>
          </a:p>
          <a:p>
            <a:r>
              <a:rPr lang="it-IT" b="1" dirty="0">
                <a:latin typeface="+mj-lt"/>
              </a:rPr>
              <a:t>30 NOVEMBRE 2020 </a:t>
            </a:r>
          </a:p>
        </p:txBody>
      </p:sp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23528" y="112474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i="1" dirty="0"/>
              <a:t>Obiettivi del piano di sviluppo aziendale</a:t>
            </a:r>
            <a:endParaRPr lang="it-IT" sz="3600" dirty="0"/>
          </a:p>
        </p:txBody>
      </p:sp>
      <p:sp>
        <p:nvSpPr>
          <p:cNvPr id="11" name="Rettangolo 10"/>
          <p:cNvSpPr/>
          <p:nvPr/>
        </p:nvSpPr>
        <p:spPr>
          <a:xfrm>
            <a:off x="251520" y="1844824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aumento </a:t>
            </a:r>
            <a:r>
              <a:rPr lang="it-IT" sz="2200" u="sng" dirty="0">
                <a:ea typeface="Verdana" panose="020B0604030504040204" pitchFamily="34" charset="0"/>
                <a:cs typeface="Verdana" panose="020B0604030504040204" pitchFamily="34" charset="0"/>
              </a:rPr>
              <a:t>sensibile</a:t>
            </a: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 della dimensione economica dell’azienda</a:t>
            </a:r>
            <a:r>
              <a:rPr lang="it-IT" sz="2200" dirty="0">
                <a:latin typeface="Georgia" panose="02040502050405020303" pitchFamily="18" charset="0"/>
                <a:ea typeface="ＭＳ Ｐゴシック" charset="-128"/>
              </a:rPr>
              <a:t>;</a:t>
            </a:r>
          </a:p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orientamento produttivo verso la qualità delle produzioni </a:t>
            </a:r>
            <a:r>
              <a:rPr lang="it-IT" sz="2200" u="sng" dirty="0">
                <a:ea typeface="Verdana" panose="020B0604030504040204" pitchFamily="34" charset="0"/>
                <a:cs typeface="Verdana" panose="020B0604030504040204" pitchFamily="34" charset="0"/>
              </a:rPr>
              <a:t>biologiche</a:t>
            </a: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u="sng" dirty="0">
                <a:ea typeface="Verdana" panose="020B0604030504040204" pitchFamily="34" charset="0"/>
                <a:cs typeface="Verdana" panose="020B0604030504040204" pitchFamily="34" charset="0"/>
              </a:rPr>
              <a:t>riorientamento produttivo </a:t>
            </a: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con l’acquisizione in azienda delle fasi successive alla produzione;</a:t>
            </a:r>
          </a:p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introduzione economicamente significativa di attività di diversificazione o multifunzionalità;</a:t>
            </a:r>
          </a:p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azioni </a:t>
            </a:r>
            <a:r>
              <a:rPr lang="it-IT" sz="2200" u="sng" dirty="0">
                <a:ea typeface="Verdana" panose="020B0604030504040204" pitchFamily="34" charset="0"/>
                <a:cs typeface="Verdana" panose="020B0604030504040204" pitchFamily="34" charset="0"/>
              </a:rPr>
              <a:t>incisive</a:t>
            </a: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 in relazione ai cambiamenti climatici (risparmio di acqua o energia, produzione di energia);</a:t>
            </a:r>
          </a:p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elevare gli standard di benessere animale </a:t>
            </a:r>
            <a:r>
              <a:rPr lang="it-IT" sz="2200" u="sng" dirty="0">
                <a:ea typeface="Verdana" panose="020B0604030504040204" pitchFamily="34" charset="0"/>
                <a:cs typeface="Verdana" panose="020B0604030504040204" pitchFamily="34" charset="0"/>
              </a:rPr>
              <a:t>oltre </a:t>
            </a: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l’obbligo di legge;</a:t>
            </a:r>
          </a:p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introduzione in azienda di una </a:t>
            </a:r>
            <a:r>
              <a:rPr lang="it-IT" sz="2200" u="sng" dirty="0">
                <a:ea typeface="Verdana" panose="020B0604030504040204" pitchFamily="34" charset="0"/>
                <a:cs typeface="Verdana" panose="020B0604030504040204" pitchFamily="34" charset="0"/>
              </a:rPr>
              <a:t>rilevante</a:t>
            </a: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 innovazione tecnologica</a:t>
            </a:r>
            <a:r>
              <a:rPr 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AD281CCF-2C88-479D-85FB-52B9985FC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876968EB-EFE3-4AA5-82D1-67F76F149FF1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FERMO</a:t>
            </a:r>
          </a:p>
          <a:p>
            <a:r>
              <a:rPr lang="it-IT" b="1" dirty="0">
                <a:latin typeface="+mj-lt"/>
              </a:rPr>
              <a:t>30 NOVEMBRE 2020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EEF1B612-B43B-40A7-98F5-E70F635B3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075987" y="1412776"/>
            <a:ext cx="6582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i="1" dirty="0">
                <a:solidFill>
                  <a:prstClr val="black"/>
                </a:solidFill>
              </a:rPr>
              <a:t>Vantaggi per i giovani agricoltori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12938" y="2430609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3200" dirty="0">
                <a:solidFill>
                  <a:prstClr val="black"/>
                </a:solidFill>
              </a:rPr>
              <a:t>Presentazione di una sola domanda per accedere a diverse fonti di finanziamento (misure del PSR);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3200" dirty="0">
                <a:solidFill>
                  <a:prstClr val="black"/>
                </a:solidFill>
              </a:rPr>
              <a:t>Ai beneficiari in posizione utile in graduatoria viene garantita la concessione di tutti gli aiuti relativi alle misure indicate nella domanda di sostegno.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6BFCD24E-CA79-48A3-A67A-CA5D252E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59557E5-1F24-4404-BAA9-3E481FA55A1D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FERMO</a:t>
            </a:r>
          </a:p>
          <a:p>
            <a:r>
              <a:rPr lang="it-IT" b="1" dirty="0">
                <a:latin typeface="+mj-lt"/>
              </a:rPr>
              <a:t>30 NOVEMBRE 2020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DE034D5B-4247-4B22-B559-29F4B9481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6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998645" y="1412776"/>
            <a:ext cx="4737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i="1" dirty="0">
                <a:solidFill>
                  <a:prstClr val="black"/>
                </a:solidFill>
              </a:rPr>
              <a:t>Vantaggi per la Regione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12938" y="2430609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3200" dirty="0">
                <a:solidFill>
                  <a:prstClr val="black"/>
                </a:solidFill>
              </a:rPr>
              <a:t>Domande di sostegno presentate solo da giovani motivati ed intenzionati a migliorare la redditività della </a:t>
            </a:r>
            <a:r>
              <a:rPr lang="it-IT" sz="3200">
                <a:solidFill>
                  <a:prstClr val="black"/>
                </a:solidFill>
              </a:rPr>
              <a:t>propria azienda</a:t>
            </a:r>
            <a:r>
              <a:rPr lang="it-IT" sz="3200" dirty="0">
                <a:solidFill>
                  <a:prstClr val="black"/>
                </a:solidFill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3200" dirty="0">
                <a:solidFill>
                  <a:prstClr val="black"/>
                </a:solidFill>
              </a:rPr>
              <a:t>Aumento sensibile di piani di sviluppo realizzati con successo da giovani imprenditori.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4AF7F3EF-CE23-4F77-9862-6C48FF7F5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E8C5FEED-4357-4085-8ACE-42ED903A7A1D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FERMO</a:t>
            </a:r>
          </a:p>
          <a:p>
            <a:r>
              <a:rPr lang="it-IT" b="1" dirty="0">
                <a:latin typeface="+mj-lt"/>
              </a:rPr>
              <a:t>30 NOVEMBRE 2020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58C664F6-9D14-4CCE-9AD3-7255F03DF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2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-269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71625" y="2000250"/>
            <a:ext cx="6286500" cy="1214438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it-IT" sz="3200" b="1" kern="0" dirty="0">
                <a:solidFill>
                  <a:srgbClr val="FFFFFF"/>
                </a:solidFill>
                <a:latin typeface="Times"/>
                <a:ea typeface="ＭＳ Ｐゴシック" charset="-128"/>
                <a:cs typeface="ＭＳ Ｐゴシック" charset="-128"/>
              </a:rPr>
              <a:t>GRAZIE PER L’ATTENZIONE</a:t>
            </a:r>
            <a:br>
              <a:rPr lang="it-IT" sz="3200" b="1" kern="0" dirty="0">
                <a:solidFill>
                  <a:srgbClr val="FFFFFF"/>
                </a:solidFill>
                <a:latin typeface="Times"/>
                <a:ea typeface="ＭＳ Ｐゴシック" charset="-128"/>
                <a:cs typeface="ＭＳ Ｐゴシック" charset="-128"/>
              </a:rPr>
            </a:br>
            <a:r>
              <a:rPr lang="it-IT" sz="2400" b="1" kern="0" dirty="0">
                <a:solidFill>
                  <a:srgbClr val="FFFFFF"/>
                </a:solidFill>
                <a:latin typeface="Times"/>
                <a:ea typeface="ＭＳ Ｐゴシック" charset="-128"/>
                <a:cs typeface="ＭＳ Ｐゴシック" charset="-128"/>
              </a:rPr>
              <a:t>andrea.sileoni@regione.marche.it</a:t>
            </a:r>
          </a:p>
        </p:txBody>
      </p:sp>
      <p:sp>
        <p:nvSpPr>
          <p:cNvPr id="53252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D21708-B987-4B4E-A02A-3F7130B22B19}" type="slidenum">
              <a:rPr lang="it-IT" altLang="it-IT"/>
              <a:pPr/>
              <a:t>16</a:t>
            </a:fld>
            <a:endParaRPr lang="it-IT" alt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7D2765D8-A8EF-46EF-A33E-2761E1DF5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74577"/>
              </p:ext>
            </p:extLst>
          </p:nvPr>
        </p:nvGraphicFramePr>
        <p:xfrm>
          <a:off x="309883" y="1255127"/>
          <a:ext cx="8496944" cy="4343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3805">
                  <a:extLst>
                    <a:ext uri="{9D8B030D-6E8A-4147-A177-3AD203B41FA5}">
                      <a16:colId xmlns:a16="http://schemas.microsoft.com/office/drawing/2014/main" xmlns="" val="2086779244"/>
                    </a:ext>
                  </a:extLst>
                </a:gridCol>
                <a:gridCol w="858703">
                  <a:extLst>
                    <a:ext uri="{9D8B030D-6E8A-4147-A177-3AD203B41FA5}">
                      <a16:colId xmlns:a16="http://schemas.microsoft.com/office/drawing/2014/main" xmlns="" val="2783953553"/>
                    </a:ext>
                  </a:extLst>
                </a:gridCol>
                <a:gridCol w="1384462">
                  <a:extLst>
                    <a:ext uri="{9D8B030D-6E8A-4147-A177-3AD203B41FA5}">
                      <a16:colId xmlns:a16="http://schemas.microsoft.com/office/drawing/2014/main" xmlns="" val="1219644954"/>
                    </a:ext>
                  </a:extLst>
                </a:gridCol>
                <a:gridCol w="1449121">
                  <a:extLst>
                    <a:ext uri="{9D8B030D-6E8A-4147-A177-3AD203B41FA5}">
                      <a16:colId xmlns:a16="http://schemas.microsoft.com/office/drawing/2014/main" xmlns="" val="3942517219"/>
                    </a:ext>
                  </a:extLst>
                </a:gridCol>
                <a:gridCol w="1201895">
                  <a:extLst>
                    <a:ext uri="{9D8B030D-6E8A-4147-A177-3AD203B41FA5}">
                      <a16:colId xmlns:a16="http://schemas.microsoft.com/office/drawing/2014/main" xmlns="" val="3742862383"/>
                    </a:ext>
                  </a:extLst>
                </a:gridCol>
                <a:gridCol w="1201895">
                  <a:extLst>
                    <a:ext uri="{9D8B030D-6E8A-4147-A177-3AD203B41FA5}">
                      <a16:colId xmlns:a16="http://schemas.microsoft.com/office/drawing/2014/main" xmlns="" val="579122809"/>
                    </a:ext>
                  </a:extLst>
                </a:gridCol>
                <a:gridCol w="947063">
                  <a:extLst>
                    <a:ext uri="{9D8B030D-6E8A-4147-A177-3AD203B41FA5}">
                      <a16:colId xmlns:a16="http://schemas.microsoft.com/office/drawing/2014/main" xmlns="" val="206381791"/>
                    </a:ext>
                  </a:extLst>
                </a:gridCol>
              </a:tblGrid>
              <a:tr h="34081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TOTALE DOMANDE FINANZIATE SOTTOMISURA 6.1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0260396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 BANDO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Domande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Costo Investimenti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Contributo Concesso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Costo medio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Contributo medio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Giovani insediati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98891866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Sottomisura 6.1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350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€ 76.359,61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€ 19.180.000,00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€ 218,17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€ 54.800,00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366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89098134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Sottomisura 4.1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343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€ 97.330.041,59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€ 41.389.016,40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€ 283.761,05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€ 120.667,69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30454667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Sottomisura 6.4 A1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65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€ 25.713.462,14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€ 9.073.480,47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€ 395.591,73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€ 139.592,01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69228893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Sottomisura 6.4A2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€ 570.641,10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€ 243.345,79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€ 285.320,55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€ 121.672,90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57570392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Sottomisura 6.4A4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11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€ 2.825.604,65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€ 1.104.908,77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€ 256.873,15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€ 100.446,25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63155141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350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effectLst/>
                        </a:rPr>
                        <a:t>€ 126.516.109,09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effectLst/>
                        </a:rPr>
                        <a:t>€ 70.990.751,43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effectLst/>
                        </a:rPr>
                        <a:t>€ 361.474,60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effectLst/>
                        </a:rPr>
                        <a:t>€ 202.830,72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366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67902536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515D389-6DBD-4E96-B635-AAF57DB4C697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NOVEMBRE 2020 </a:t>
            </a:r>
          </a:p>
        </p:txBody>
      </p:sp>
    </p:spTree>
    <p:extLst>
      <p:ext uri="{BB962C8B-B14F-4D97-AF65-F5344CB8AC3E}">
        <p14:creationId xmlns:p14="http://schemas.microsoft.com/office/powerpoint/2010/main" val="338045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D7613FDD-593A-4988-AB61-58D5E40E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C853522-8EA0-4D8F-A5DF-9A66F52E4E19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NOVEMBRE 2020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26E093A0-5703-4020-A086-2B29096D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B2EC3825-B77B-4921-8E2F-EBF5CB2A1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10737"/>
              </p:ext>
            </p:extLst>
          </p:nvPr>
        </p:nvGraphicFramePr>
        <p:xfrm>
          <a:off x="251520" y="1140278"/>
          <a:ext cx="8568947" cy="4676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941">
                  <a:extLst>
                    <a:ext uri="{9D8B030D-6E8A-4147-A177-3AD203B41FA5}">
                      <a16:colId xmlns:a16="http://schemas.microsoft.com/office/drawing/2014/main" xmlns="" val="3099299702"/>
                    </a:ext>
                  </a:extLst>
                </a:gridCol>
                <a:gridCol w="902596">
                  <a:extLst>
                    <a:ext uri="{9D8B030D-6E8A-4147-A177-3AD203B41FA5}">
                      <a16:colId xmlns:a16="http://schemas.microsoft.com/office/drawing/2014/main" xmlns="" val="1531568658"/>
                    </a:ext>
                  </a:extLst>
                </a:gridCol>
                <a:gridCol w="696941">
                  <a:extLst>
                    <a:ext uri="{9D8B030D-6E8A-4147-A177-3AD203B41FA5}">
                      <a16:colId xmlns:a16="http://schemas.microsoft.com/office/drawing/2014/main" xmlns="" val="4053807880"/>
                    </a:ext>
                  </a:extLst>
                </a:gridCol>
                <a:gridCol w="696941">
                  <a:extLst>
                    <a:ext uri="{9D8B030D-6E8A-4147-A177-3AD203B41FA5}">
                      <a16:colId xmlns:a16="http://schemas.microsoft.com/office/drawing/2014/main" xmlns="" val="2344213659"/>
                    </a:ext>
                  </a:extLst>
                </a:gridCol>
                <a:gridCol w="696941">
                  <a:extLst>
                    <a:ext uri="{9D8B030D-6E8A-4147-A177-3AD203B41FA5}">
                      <a16:colId xmlns:a16="http://schemas.microsoft.com/office/drawing/2014/main" xmlns="" val="526063639"/>
                    </a:ext>
                  </a:extLst>
                </a:gridCol>
                <a:gridCol w="696941">
                  <a:extLst>
                    <a:ext uri="{9D8B030D-6E8A-4147-A177-3AD203B41FA5}">
                      <a16:colId xmlns:a16="http://schemas.microsoft.com/office/drawing/2014/main" xmlns="" val="1764928475"/>
                    </a:ext>
                  </a:extLst>
                </a:gridCol>
                <a:gridCol w="696941">
                  <a:extLst>
                    <a:ext uri="{9D8B030D-6E8A-4147-A177-3AD203B41FA5}">
                      <a16:colId xmlns:a16="http://schemas.microsoft.com/office/drawing/2014/main" xmlns="" val="2511539972"/>
                    </a:ext>
                  </a:extLst>
                </a:gridCol>
                <a:gridCol w="696941">
                  <a:extLst>
                    <a:ext uri="{9D8B030D-6E8A-4147-A177-3AD203B41FA5}">
                      <a16:colId xmlns:a16="http://schemas.microsoft.com/office/drawing/2014/main" xmlns="" val="671891051"/>
                    </a:ext>
                  </a:extLst>
                </a:gridCol>
                <a:gridCol w="696941">
                  <a:extLst>
                    <a:ext uri="{9D8B030D-6E8A-4147-A177-3AD203B41FA5}">
                      <a16:colId xmlns:a16="http://schemas.microsoft.com/office/drawing/2014/main" xmlns="" val="4157793147"/>
                    </a:ext>
                  </a:extLst>
                </a:gridCol>
                <a:gridCol w="696941">
                  <a:extLst>
                    <a:ext uri="{9D8B030D-6E8A-4147-A177-3AD203B41FA5}">
                      <a16:colId xmlns:a16="http://schemas.microsoft.com/office/drawing/2014/main" xmlns="" val="3860306814"/>
                    </a:ext>
                  </a:extLst>
                </a:gridCol>
                <a:gridCol w="696941">
                  <a:extLst>
                    <a:ext uri="{9D8B030D-6E8A-4147-A177-3AD203B41FA5}">
                      <a16:colId xmlns:a16="http://schemas.microsoft.com/office/drawing/2014/main" xmlns="" val="2433664310"/>
                    </a:ext>
                  </a:extLst>
                </a:gridCol>
                <a:gridCol w="696941">
                  <a:extLst>
                    <a:ext uri="{9D8B030D-6E8A-4147-A177-3AD203B41FA5}">
                      <a16:colId xmlns:a16="http://schemas.microsoft.com/office/drawing/2014/main" xmlns="" val="973689112"/>
                    </a:ext>
                  </a:extLst>
                </a:gridCol>
              </a:tblGrid>
              <a:tr h="358435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DOMANDE FINANZIATE -  LOCALIZZAZIONE - ETA' BENEFICIARIO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8010349"/>
                  </a:ext>
                </a:extLst>
              </a:tr>
              <a:tr h="7168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BANDO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FINANZIATE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ZONA A/C1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ZONA C2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ZONA C3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ZONA D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ETA' MAX 30 ANNI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3054391"/>
                  </a:ext>
                </a:extLst>
              </a:tr>
              <a:tr h="7168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ANNO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N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N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N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%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N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%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N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%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N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%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55140282"/>
                  </a:ext>
                </a:extLst>
              </a:tr>
              <a:tr h="7168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2016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87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31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36%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56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64%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61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70%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1418575"/>
                  </a:ext>
                </a:extLst>
              </a:tr>
              <a:tr h="7168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128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19%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62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48%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19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15%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18%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92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72%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8798650"/>
                  </a:ext>
                </a:extLst>
              </a:tr>
              <a:tr h="7168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135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57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42%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34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36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27%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95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70%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56480270"/>
                  </a:ext>
                </a:extLst>
              </a:tr>
              <a:tr h="7168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350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32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9%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119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34%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84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24%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115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33%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248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71%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2666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00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D7613FDD-593A-4988-AB61-58D5E40E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C853522-8EA0-4D8F-A5DF-9A66F52E4E19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NOVEMBRE 2020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26E093A0-5703-4020-A086-2B29096D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503DDE4-1C25-4D50-83BC-E09690D677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75678"/>
            <a:ext cx="6588548" cy="46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3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D7613FDD-593A-4988-AB61-58D5E40E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C853522-8EA0-4D8F-A5DF-9A66F52E4E19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NOVEMBRE 2020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26E093A0-5703-4020-A086-2B29096D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F0CBCE-0724-4F48-8215-48D150A47D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15684"/>
            <a:ext cx="6633262" cy="469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1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D7613FDD-593A-4988-AB61-58D5E40E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C853522-8EA0-4D8F-A5DF-9A66F52E4E19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NOVEMBRE 2020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26E093A0-5703-4020-A086-2B29096D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8146D11-3959-4458-A7D2-165D548CEB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90" y="1140278"/>
            <a:ext cx="6588899" cy="465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1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D7613FDD-593A-4988-AB61-58D5E40E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C853522-8EA0-4D8F-A5DF-9A66F52E4E19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NOVEMBRE 2020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26E093A0-5703-4020-A086-2B29096D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3FB6387-25AF-4405-BDA6-7836065AF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81446"/>
            <a:ext cx="7149933" cy="48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3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D7613FDD-593A-4988-AB61-58D5E40E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C853522-8EA0-4D8F-A5DF-9A66F52E4E19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NOVEMBRE 2020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26E093A0-5703-4020-A086-2B29096D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C421F0D-EBF1-4324-8590-668581293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36" y="1081446"/>
            <a:ext cx="6840760" cy="483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8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D7613FDD-593A-4988-AB61-58D5E40E4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C853522-8EA0-4D8F-A5DF-9A66F52E4E19}"/>
              </a:ext>
            </a:extLst>
          </p:cNvPr>
          <p:cNvSpPr txBox="1"/>
          <p:nvPr/>
        </p:nvSpPr>
        <p:spPr>
          <a:xfrm>
            <a:off x="5724128" y="2606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FERMO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NOVEMBRE 2020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26E093A0-5703-4020-A086-2B29096DB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FD14069B-1F07-42F8-A95A-029ABAE2F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12505"/>
              </p:ext>
            </p:extLst>
          </p:nvPr>
        </p:nvGraphicFramePr>
        <p:xfrm>
          <a:off x="251520" y="1280195"/>
          <a:ext cx="8496948" cy="4547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079">
                  <a:extLst>
                    <a:ext uri="{9D8B030D-6E8A-4147-A177-3AD203B41FA5}">
                      <a16:colId xmlns:a16="http://schemas.microsoft.com/office/drawing/2014/main" xmlns="" val="1209098420"/>
                    </a:ext>
                  </a:extLst>
                </a:gridCol>
                <a:gridCol w="708079">
                  <a:extLst>
                    <a:ext uri="{9D8B030D-6E8A-4147-A177-3AD203B41FA5}">
                      <a16:colId xmlns:a16="http://schemas.microsoft.com/office/drawing/2014/main" xmlns="" val="479257443"/>
                    </a:ext>
                  </a:extLst>
                </a:gridCol>
                <a:gridCol w="708079">
                  <a:extLst>
                    <a:ext uri="{9D8B030D-6E8A-4147-A177-3AD203B41FA5}">
                      <a16:colId xmlns:a16="http://schemas.microsoft.com/office/drawing/2014/main" xmlns="" val="2474874544"/>
                    </a:ext>
                  </a:extLst>
                </a:gridCol>
                <a:gridCol w="708079">
                  <a:extLst>
                    <a:ext uri="{9D8B030D-6E8A-4147-A177-3AD203B41FA5}">
                      <a16:colId xmlns:a16="http://schemas.microsoft.com/office/drawing/2014/main" xmlns="" val="2117910698"/>
                    </a:ext>
                  </a:extLst>
                </a:gridCol>
                <a:gridCol w="708079">
                  <a:extLst>
                    <a:ext uri="{9D8B030D-6E8A-4147-A177-3AD203B41FA5}">
                      <a16:colId xmlns:a16="http://schemas.microsoft.com/office/drawing/2014/main" xmlns="" val="3799529704"/>
                    </a:ext>
                  </a:extLst>
                </a:gridCol>
                <a:gridCol w="708079">
                  <a:extLst>
                    <a:ext uri="{9D8B030D-6E8A-4147-A177-3AD203B41FA5}">
                      <a16:colId xmlns:a16="http://schemas.microsoft.com/office/drawing/2014/main" xmlns="" val="3714573425"/>
                    </a:ext>
                  </a:extLst>
                </a:gridCol>
                <a:gridCol w="708079">
                  <a:extLst>
                    <a:ext uri="{9D8B030D-6E8A-4147-A177-3AD203B41FA5}">
                      <a16:colId xmlns:a16="http://schemas.microsoft.com/office/drawing/2014/main" xmlns="" val="1578675984"/>
                    </a:ext>
                  </a:extLst>
                </a:gridCol>
                <a:gridCol w="708079">
                  <a:extLst>
                    <a:ext uri="{9D8B030D-6E8A-4147-A177-3AD203B41FA5}">
                      <a16:colId xmlns:a16="http://schemas.microsoft.com/office/drawing/2014/main" xmlns="" val="1435352677"/>
                    </a:ext>
                  </a:extLst>
                </a:gridCol>
                <a:gridCol w="708079">
                  <a:extLst>
                    <a:ext uri="{9D8B030D-6E8A-4147-A177-3AD203B41FA5}">
                      <a16:colId xmlns:a16="http://schemas.microsoft.com/office/drawing/2014/main" xmlns="" val="948089557"/>
                    </a:ext>
                  </a:extLst>
                </a:gridCol>
                <a:gridCol w="708079">
                  <a:extLst>
                    <a:ext uri="{9D8B030D-6E8A-4147-A177-3AD203B41FA5}">
                      <a16:colId xmlns:a16="http://schemas.microsoft.com/office/drawing/2014/main" xmlns="" val="1811736132"/>
                    </a:ext>
                  </a:extLst>
                </a:gridCol>
                <a:gridCol w="708079">
                  <a:extLst>
                    <a:ext uri="{9D8B030D-6E8A-4147-A177-3AD203B41FA5}">
                      <a16:colId xmlns:a16="http://schemas.microsoft.com/office/drawing/2014/main" xmlns="" val="3692518747"/>
                    </a:ext>
                  </a:extLst>
                </a:gridCol>
                <a:gridCol w="708079">
                  <a:extLst>
                    <a:ext uri="{9D8B030D-6E8A-4147-A177-3AD203B41FA5}">
                      <a16:colId xmlns:a16="http://schemas.microsoft.com/office/drawing/2014/main" xmlns="" val="1715939179"/>
                    </a:ext>
                  </a:extLst>
                </a:gridCol>
              </a:tblGrid>
              <a:tr h="347672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DOMANDE FINANZIATE - STATO AVANZAMENTO PSA 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4843936"/>
                  </a:ext>
                </a:extLst>
              </a:tr>
              <a:tr h="6953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BANDO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FINANZIATE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ESCLUSE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AVVIATE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SAL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RENDICONTATE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55007848"/>
                  </a:ext>
                </a:extLst>
              </a:tr>
              <a:tr h="6953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ANNO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N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N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N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N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N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N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619456331"/>
                  </a:ext>
                </a:extLst>
              </a:tr>
              <a:tr h="6953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2016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26%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8%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52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60%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87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19676387"/>
                  </a:ext>
                </a:extLst>
              </a:tr>
              <a:tr h="6953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2017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7%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9%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66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52%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18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14%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23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18%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128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2129051"/>
                  </a:ext>
                </a:extLst>
              </a:tr>
              <a:tr h="6953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2018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68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50%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66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49%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135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42304332"/>
                  </a:ext>
                </a:extLst>
              </a:tr>
              <a:tr h="6953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77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22%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17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5%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155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44%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26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7%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75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21%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350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34443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050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7EA5030786147892F03EC235C4691" ma:contentTypeVersion="12" ma:contentTypeDescription="Create a new document." ma:contentTypeScope="" ma:versionID="dc761bd344897079f7bc8a96b35c50c2">
  <xsd:schema xmlns:xsd="http://www.w3.org/2001/XMLSchema" xmlns:xs="http://www.w3.org/2001/XMLSchema" xmlns:p="http://schemas.microsoft.com/office/2006/metadata/properties" xmlns:ns2="72a07078-56ca-4514-94c0-037d64cae5a5" xmlns:ns3="e42ac312-4269-454f-a8d2-84d86590d9c4" targetNamespace="http://schemas.microsoft.com/office/2006/metadata/properties" ma:root="true" ma:fieldsID="373871f0608006fdb53623ed36f297d9" ns2:_="" ns3:_="">
    <xsd:import namespace="72a07078-56ca-4514-94c0-037d64cae5a5"/>
    <xsd:import namespace="e42ac312-4269-454f-a8d2-84d86590d9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07078-56ca-4514-94c0-037d64cae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ac312-4269-454f-a8d2-84d86590d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9FECD9-D95B-46A9-8C32-33AC94570D1A}"/>
</file>

<file path=customXml/itemProps2.xml><?xml version="1.0" encoding="utf-8"?>
<ds:datastoreItem xmlns:ds="http://schemas.openxmlformats.org/officeDocument/2006/customXml" ds:itemID="{8B344AB9-8B52-47FE-90E1-1D13BAC72A67}"/>
</file>

<file path=customXml/itemProps3.xml><?xml version="1.0" encoding="utf-8"?>
<ds:datastoreItem xmlns:ds="http://schemas.openxmlformats.org/officeDocument/2006/customXml" ds:itemID="{6856DBDA-4F15-46D4-A3D0-FC25EE3DBE30}"/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745</Words>
  <Application>Microsoft Office PowerPoint</Application>
  <PresentationFormat>Presentazione su schermo (4:3)</PresentationFormat>
  <Paragraphs>270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Donatella Consolandi</cp:lastModifiedBy>
  <cp:revision>140</cp:revision>
  <cp:lastPrinted>2017-09-22T11:54:24Z</cp:lastPrinted>
  <dcterms:created xsi:type="dcterms:W3CDTF">2017-02-20T13:24:14Z</dcterms:created>
  <dcterms:modified xsi:type="dcterms:W3CDTF">2020-12-02T09:05:12Z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0x0101007A07EA5030786147892F03EC235C4691</vt:lpwstr>
  </property>
</Properties>
</file>